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06" r:id="rId2"/>
    <p:sldId id="409" r:id="rId3"/>
    <p:sldId id="410" r:id="rId4"/>
    <p:sldId id="412" r:id="rId5"/>
    <p:sldId id="413" r:id="rId6"/>
    <p:sldId id="427" r:id="rId7"/>
    <p:sldId id="415" r:id="rId8"/>
    <p:sldId id="416" r:id="rId9"/>
    <p:sldId id="417" r:id="rId10"/>
    <p:sldId id="419" r:id="rId11"/>
    <p:sldId id="420" r:id="rId12"/>
    <p:sldId id="426" r:id="rId13"/>
    <p:sldId id="428" r:id="rId14"/>
    <p:sldId id="429" r:id="rId15"/>
    <p:sldId id="424" r:id="rId16"/>
    <p:sldId id="421" r:id="rId17"/>
    <p:sldId id="414" r:id="rId18"/>
    <p:sldId id="422" r:id="rId19"/>
    <p:sldId id="423" r:id="rId20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874">
          <p15:clr>
            <a:srgbClr val="A4A3A4"/>
          </p15:clr>
        </p15:guide>
        <p15:guide id="2" orient="horz" pos="1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>
          <p15:clr>
            <a:srgbClr val="A4A3A4"/>
          </p15:clr>
        </p15:guide>
        <p15:guide id="2" pos="32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62" autoAdjust="0"/>
    <p:restoredTop sz="70011" autoAdjust="0"/>
  </p:normalViewPr>
  <p:slideViewPr>
    <p:cSldViewPr snapToGrid="0" snapToObjects="1">
      <p:cViewPr varScale="1">
        <p:scale>
          <a:sx n="75" d="100"/>
          <a:sy n="75" d="100"/>
        </p:scale>
        <p:origin x="3264" y="152"/>
      </p:cViewPr>
      <p:guideLst>
        <p:guide pos="7874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8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570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5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3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05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264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01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de-DE" sz="3530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>
            <a:fillRect/>
          </a:stretch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5pPr>
            <a:lvl6pPr marL="1506855" indent="-253365">
              <a:buFont typeface="Wingdings" panose="05000000000000000000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anose="05000000000000000000" pitchFamily="2" charset="2"/>
              <a:buChar char="§"/>
              <a:defRPr sz="2800"/>
            </a:lvl1pPr>
            <a:lvl2pPr marL="506730" indent="-253365">
              <a:buFont typeface="Wingdings" panose="05000000000000000000" pitchFamily="2" charset="2"/>
              <a:buChar char="§"/>
              <a:defRPr sz="2520"/>
            </a:lvl2pPr>
            <a:lvl3pPr marL="760095" indent="-253365">
              <a:buFont typeface="Wingdings" panose="05000000000000000000" pitchFamily="2" charset="2"/>
              <a:buChar char="§"/>
              <a:defRPr sz="2520"/>
            </a:lvl3pPr>
            <a:lvl4pPr marL="1000125" indent="-240030">
              <a:buFont typeface="Wingdings" panose="05000000000000000000" pitchFamily="2" charset="2"/>
              <a:buChar char="§"/>
              <a:defRPr sz="2240"/>
            </a:lvl4pPr>
            <a:lvl5pPr marL="1253490" indent="-253365">
              <a:buFont typeface="Wingdings" panose="05000000000000000000" pitchFamily="2" charset="2"/>
              <a:buChar char="§"/>
              <a:defRPr sz="2240"/>
            </a:lvl5pPr>
            <a:lvl6pPr marL="1253490" indent="0" defTabSz="1506855">
              <a:buFont typeface="Wingdings" panose="05000000000000000000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15.02.21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7.png"/><Relationship Id="rId26" Type="http://schemas.openxmlformats.org/officeDocument/2006/relationships/image" Target="../media/image43.png"/><Relationship Id="rId3" Type="http://schemas.openxmlformats.org/officeDocument/2006/relationships/image" Target="../media/image25.png"/><Relationship Id="rId21" Type="http://schemas.openxmlformats.org/officeDocument/2006/relationships/image" Target="../media/image40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5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8.png"/><Relationship Id="rId24" Type="http://schemas.openxmlformats.org/officeDocument/2006/relationships/image" Target="../media/image14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2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11" Type="http://schemas.microsoft.com/office/2007/relationships/hdphoto" Target="../media/hdphoto4.wdp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320287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 err="1">
                    <a:solidFill>
                      <a:srgbClr val="F08230"/>
                    </a:solidFill>
                  </a:rPr>
                  <a:t>demixing</a:t>
                </a:r>
                <a:r>
                  <a:rPr lang="en-US" dirty="0">
                    <a:solidFill>
                      <a:srgbClr val="F08230"/>
                    </a:solidFill>
                  </a:rPr>
                  <a:t>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err="1"/>
                  <a:t>demixing</a:t>
                </a:r>
                <a:r>
                  <a:rPr lang="en-US" dirty="0"/>
                  <a:t>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320287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11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bgerundetes Rechteck">
            <a:extLst>
              <a:ext uri="{FF2B5EF4-FFF2-40B4-BE49-F238E27FC236}">
                <a16:creationId xmlns:a16="http://schemas.microsoft.com/office/drawing/2014/main" id="{7793FDC6-ED83-0F4B-B71B-B37BB4A4A14E}"/>
              </a:ext>
            </a:extLst>
          </p:cNvPr>
          <p:cNvSpPr/>
          <p:nvPr/>
        </p:nvSpPr>
        <p:spPr>
          <a:xfrm>
            <a:off x="400858" y="8374328"/>
            <a:ext cx="12040697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/>
              <a:t>fundamental assumption of ICA is that the data is a </a:t>
            </a:r>
            <a:r>
              <a:rPr lang="en-US" sz="1800">
                <a:solidFill>
                  <a:schemeClr val="accent5"/>
                </a:solidFill>
              </a:rPr>
              <a:t>linear mixture of statistically independent sources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02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23220"/>
              </a:xfrm>
              <a:prstGeom prst="rect">
                <a:avLst/>
              </a:prstGeom>
              <a:blipFill>
                <a:blip r:embed="rId4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</a:t>
                </a:r>
                <a:r>
                  <a:rPr lang="en-US" sz="1800" b="1" dirty="0" err="1"/>
                  <a:t>demixing</a:t>
                </a:r>
                <a:r>
                  <a:rPr lang="en-US" sz="1800" b="1" dirty="0"/>
                  <a:t>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293780" y="6679182"/>
                <a:ext cx="12040697" cy="95363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D</a:t>
                </a:r>
                <a:r>
                  <a:rPr lang="en-US" sz="1800" dirty="0">
                    <a:solidFill>
                      <a:schemeClr val="tx1"/>
                    </a:solidFill>
                  </a:rPr>
                  <a:t>on’t solve for W </a:t>
                </a:r>
                <a:r>
                  <a:rPr lang="en-US" sz="1800" dirty="0"/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Remember SVD?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a stretch along the axes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l-GR" sz="1800" dirty="0"/>
                  <a:t>, </a:t>
                </a:r>
                <a:r>
                  <a:rPr lang="en-US" sz="1800" dirty="0"/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80" y="6679182"/>
                <a:ext cx="12040697" cy="953636"/>
              </a:xfrm>
              <a:prstGeom prst="rect">
                <a:avLst/>
              </a:prstGeom>
              <a:blipFill>
                <a:blip r:embed="rId6"/>
                <a:stretch>
                  <a:fillRect l="-1159" t="-8000"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458673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25842" y="61939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758212" y="7899312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2" y="7899312"/>
                <a:ext cx="1795170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90" y="7691224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18" y="7719445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66" y="7719445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123" y="7719446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4082370" y="7900063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5869759" y="7867592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7953488" y="8167845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9808356" y="8167845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4231115" y="8048808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4585340" y="8048808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6377607" y="7867592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6377607" y="8375441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8461335" y="8392905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8461335" y="8139624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10312283" y="8392905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10312283" y="8226236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4947491" y="774350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6918017" y="771453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8742346" y="774350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5180322" y="7833873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322" y="7833873"/>
                <a:ext cx="660244" cy="4801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7228626" y="7777206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26" y="7777206"/>
                <a:ext cx="450764" cy="4801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9043406" y="77351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406" y="7735192"/>
                <a:ext cx="497252" cy="4801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822454" y="8361220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4" y="8361220"/>
                <a:ext cx="1957202" cy="901081"/>
              </a:xfrm>
              <a:prstGeom prst="rect">
                <a:avLst/>
              </a:prstGeom>
              <a:blipFill>
                <a:blip r:embed="rId20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9048220" y="8602983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220" y="8602983"/>
                <a:ext cx="672299" cy="480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7236218" y="8568212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18" y="8568212"/>
                <a:ext cx="782202" cy="4801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5210401" y="8622234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01" y="8622234"/>
                <a:ext cx="482824" cy="4801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8721490" y="789590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6890780" y="7911650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4867703" y="790878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626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9066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It can be shown that this can be formulated as an eigenvector problem, where: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hteck 73">
            <a:extLst>
              <a:ext uri="{FF2B5EF4-FFF2-40B4-BE49-F238E27FC236}">
                <a16:creationId xmlns:a16="http://schemas.microsoft.com/office/drawing/2014/main" id="{B4A4B84E-CDBA-E245-91AA-DFCA489C1776}"/>
              </a:ext>
            </a:extLst>
          </p:cNvPr>
          <p:cNvSpPr/>
          <p:nvPr/>
        </p:nvSpPr>
        <p:spPr>
          <a:xfrm>
            <a:off x="336216" y="4426212"/>
            <a:ext cx="10526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D, E </a:t>
            </a:r>
            <a:r>
              <a:rPr lang="en-US" sz="2000" dirty="0"/>
              <a:t>are the singular values and eigenvectors composed from the covariance matrix of </a:t>
            </a:r>
            <a:r>
              <a:rPr lang="en-US" sz="2000" b="1" dirty="0"/>
              <a:t>X</a:t>
            </a:r>
            <a:endParaRPr lang="de-DE" sz="2000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6972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0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1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865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865704"/>
              </a:xfrm>
              <a:prstGeom prst="rect">
                <a:avLst/>
              </a:prstGeom>
              <a:blipFill>
                <a:blip r:embed="rId1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4956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ACE7C6-4D3C-804F-AD91-C48F79A9EEDA}"/>
              </a:ext>
            </a:extLst>
          </p:cNvPr>
          <p:cNvSpPr txBox="1"/>
          <p:nvPr/>
        </p:nvSpPr>
        <p:spPr>
          <a:xfrm>
            <a:off x="410817" y="2186608"/>
            <a:ext cx="12084334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Components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􏰳{</a:t>
            </a:r>
            <a:r>
              <a:rPr lang="de-DE" dirty="0" err="1"/>
              <a:t>xxH</a:t>
            </a:r>
            <a:r>
              <a:rPr lang="de-DE" dirty="0"/>
              <a:t>} − 􏰳{x}􏰳{x}H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</a:t>
            </a:r>
            <a:endParaRPr lang="de-DE" dirty="0"/>
          </a:p>
          <a:p>
            <a:r>
              <a:rPr lang="de-DE" dirty="0" err="1"/>
              <a:t>lants</a:t>
            </a:r>
            <a:r>
              <a:rPr lang="de-DE" dirty="0"/>
              <a:t>. The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cumulants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x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gap</a:t>
            </a:r>
            <a:r>
              <a:rPr lang="de-DE" dirty="0"/>
              <a:t> t</a:t>
            </a:r>
          </a:p>
          <a:p>
            <a:r>
              <a:rPr lang="de-DE" dirty="0"/>
              <a:t>o 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variable x </a:t>
            </a:r>
            <a:r>
              <a:rPr lang="de-DE" dirty="0" err="1"/>
              <a:t>is</a:t>
            </a:r>
            <a:r>
              <a:rPr lang="de-DE" dirty="0"/>
              <a:t> normal. 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8D3DE3-1D8E-D741-9B55-A4556156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411459"/>
            <a:ext cx="8763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80451" y="2670194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Central limit theorem: two non gaussian distributions overlayed will be more gaussian than a single one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That means: a gaussian </a:t>
            </a:r>
            <a:r>
              <a:rPr lang="en-US" sz="1800" dirty="0" err="1"/>
              <a:t>disitribution</a:t>
            </a:r>
            <a:r>
              <a:rPr lang="en-US" sz="1800" dirty="0"/>
              <a:t>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non</a:t>
            </a:r>
            <a:r>
              <a:rPr lang="en-US" sz="1800" dirty="0"/>
              <a:t>-</a:t>
            </a:r>
            <a:r>
              <a:rPr lang="en-US" sz="1800" dirty="0" err="1"/>
              <a:t>gaussianity</a:t>
            </a:r>
            <a:r>
              <a:rPr lang="en-US" sz="1800" dirty="0"/>
              <a:t>?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Can also be shown on </a:t>
            </a:r>
            <a:r>
              <a:rPr lang="en-US" sz="1800" dirty="0" err="1">
                <a:solidFill>
                  <a:schemeClr val="tx1"/>
                </a:solidFill>
              </a:rPr>
              <a:t>mutial</a:t>
            </a:r>
            <a:r>
              <a:rPr lang="en-US" sz="1800" dirty="0">
                <a:solidFill>
                  <a:schemeClr val="tx1"/>
                </a:solidFill>
              </a:rPr>
              <a:t> information (paper </a:t>
            </a:r>
            <a:r>
              <a:rPr lang="en-US" sz="1800" dirty="0" err="1">
                <a:solidFill>
                  <a:schemeClr val="tx1"/>
                </a:solidFill>
              </a:rPr>
              <a:t>verweis</a:t>
            </a:r>
            <a:r>
              <a:rPr lang="en-US" sz="1800" dirty="0"/>
              <a:t>, gaussian </a:t>
            </a:r>
            <a:r>
              <a:rPr lang="en-US" sz="1800" dirty="0" err="1"/>
              <a:t>ist</a:t>
            </a:r>
            <a:r>
              <a:rPr lang="en-US" sz="1800" dirty="0"/>
              <a:t> </a:t>
            </a:r>
            <a:r>
              <a:rPr lang="en-US" sz="1800" dirty="0" err="1"/>
              <a:t>intuitiver</a:t>
            </a:r>
            <a:r>
              <a:rPr lang="en-US" sz="1800" dirty="0"/>
              <a:t>, </a:t>
            </a:r>
            <a:r>
              <a:rPr lang="en-US" sz="1800" dirty="0" err="1"/>
              <a:t>mutial</a:t>
            </a:r>
            <a:r>
              <a:rPr lang="en-US" sz="1800" dirty="0"/>
              <a:t> information leads to cleaner mathematical </a:t>
            </a:r>
            <a:r>
              <a:rPr lang="en-US" sz="1800" dirty="0" err="1"/>
              <a:t>proove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74557" y="494256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87AD46E-343F-CE4B-A4B5-6BD9DC73694F}"/>
              </a:ext>
            </a:extLst>
          </p:cNvPr>
          <p:cNvSpPr/>
          <p:nvPr/>
        </p:nvSpPr>
        <p:spPr>
          <a:xfrm>
            <a:off x="380451" y="548245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Sources are statistical independent &amp; non gaussian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Mixture of signals is linear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Number of Sensors &gt;= Number of Sources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La</a:t>
            </a:r>
            <a:r>
              <a:rPr lang="en-US" sz="1800" dirty="0"/>
              <a:t>rge sample size of signals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de-DE" dirty="0" err="1"/>
              <a:t>Soures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stationary</a:t>
            </a:r>
            <a:endParaRPr lang="de-DE" dirty="0"/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de-DE" sz="1800" dirty="0" err="1"/>
              <a:t>Observed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zero</a:t>
            </a:r>
            <a:r>
              <a:rPr lang="de-DE" sz="1800" dirty="0"/>
              <a:t> </a:t>
            </a:r>
            <a:r>
              <a:rPr lang="de-DE" sz="1800" dirty="0" err="1"/>
              <a:t>mean</a:t>
            </a:r>
            <a:endParaRPr lang="de-DE" sz="1800" dirty="0"/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93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C9CB83-1AA1-1E46-A492-98F7A9F86A11}"/>
              </a:ext>
            </a:extLst>
          </p:cNvPr>
          <p:cNvSpPr/>
          <p:nvPr/>
        </p:nvSpPr>
        <p:spPr>
          <a:xfrm>
            <a:off x="477965" y="4188995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Rotate the data such that either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(a) the output signal components are as statistically independent as possible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(b) the output signal components are most non-Gaussian. </a:t>
            </a:r>
          </a:p>
          <a:p>
            <a:pPr>
              <a:spcBef>
                <a:spcPct val="20000"/>
              </a:spcBef>
              <a:buClr>
                <a:schemeClr val="tx2"/>
              </a:buClr>
            </a:pPr>
            <a:endParaRPr lang="en-US" sz="1800" dirty="0"/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15881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mean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eigenvectors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statistical independence.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8" name="Electroencephalogram (EEG) Concept">
            <a:extLst>
              <a:ext uri="{FF2B5EF4-FFF2-40B4-BE49-F238E27FC236}">
                <a16:creationId xmlns:a16="http://schemas.microsoft.com/office/drawing/2014/main" id="{ECAFAB01-1F9B-3148-AF21-1E505735358F}"/>
              </a:ext>
            </a:extLst>
          </p:cNvPr>
          <p:cNvSpPr txBox="1"/>
          <p:nvPr/>
        </p:nvSpPr>
        <p:spPr>
          <a:xfrm>
            <a:off x="374557" y="3769579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left to compute: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74557" y="523145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/>
              <a:t>ICA Algorithms – a broad overview: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EBAF101-82AD-9C4F-8471-6D5B86A56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12" b="13608"/>
          <a:stretch/>
        </p:blipFill>
        <p:spPr>
          <a:xfrm>
            <a:off x="1786731" y="5631567"/>
            <a:ext cx="9228138" cy="328419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529638" y="680085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0921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8" y="5644948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8" y="5319030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7231408" y="2555942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5102088" y="2555942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3573390" y="2503992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390" y="2503992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4946928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can be any twice continuously differentiable nonlinear and non-quadratic function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4946928"/>
                <a:ext cx="12040697" cy="2219859"/>
              </a:xfrm>
              <a:prstGeom prst="rect">
                <a:avLst/>
              </a:prstGeom>
              <a:blipFill>
                <a:blip r:embed="rId4"/>
                <a:stretch>
                  <a:fillRect l="-1053" t="-28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5422237" y="2537079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8140623" y="2485129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9260921" y="3944655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21" y="3944655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4118" t="-23077" r="-8235" b="-4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6171741" y="3974412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5819693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02A076-8964-D64A-B686-B606C32CC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b="6382"/>
          <a:stretch/>
        </p:blipFill>
        <p:spPr>
          <a:xfrm>
            <a:off x="145185" y="2156143"/>
            <a:ext cx="12105672" cy="6759617"/>
          </a:xfrm>
          <a:prstGeom prst="rect">
            <a:avLst/>
          </a:prstGeom>
        </p:spPr>
      </p:pic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722477" y="7709842"/>
            <a:ext cx="53155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455194" y="6086451"/>
            <a:ext cx="106612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730492" y="4358172"/>
            <a:ext cx="51552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780185" y="2905193"/>
            <a:ext cx="41613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Sin</a:t>
            </a:r>
          </a:p>
        </p:txBody>
      </p:sp>
    </p:spTree>
    <p:extLst>
      <p:ext uri="{BB962C8B-B14F-4D97-AF65-F5344CB8AC3E}">
        <p14:creationId xmlns:p14="http://schemas.microsoft.com/office/powerpoint/2010/main" val="193104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Independent </a:t>
            </a:r>
            <a:r>
              <a:rPr lang="de-DE" sz="3200" dirty="0" err="1"/>
              <a:t>Component</a:t>
            </a:r>
            <a:r>
              <a:rPr lang="de-DE" sz="3200" dirty="0"/>
              <a:t> Analysis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0225080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Back – Up Slide I: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Signal Processing Technique of e</a:t>
            </a:r>
            <a:r>
              <a:rPr lang="en-US" sz="1800" dirty="0"/>
              <a:t>xtracting unobserved independent source signals from their observed multivariate mixture recordings 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don’t solve for W </a:t>
            </a:r>
            <a:r>
              <a:rPr lang="en-US" sz="1800" dirty="0"/>
              <a:t>all in one: step wise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/>
              <a:t>2. Discussion of Experiment Design</a:t>
            </a:r>
          </a:p>
          <a:p>
            <a:r>
              <a:rPr lang="en-US" sz="2400" dirty="0"/>
              <a:t>3. Graph Blind Source Separation</a:t>
            </a:r>
          </a:p>
          <a:p>
            <a:r>
              <a:rPr lang="en-US" sz="2400" dirty="0"/>
              <a:t>4. Graph Blind Source Separation results</a:t>
            </a:r>
          </a:p>
          <a:p>
            <a:pPr lvl="1"/>
            <a:r>
              <a:rPr lang="en-US" sz="2400" dirty="0"/>
              <a:t> Summary of major outcomes</a:t>
            </a:r>
          </a:p>
          <a:p>
            <a:pPr lvl="1"/>
            <a:r>
              <a:rPr lang="en-US" sz="2400" dirty="0"/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/>
              <a:t>Motivation</a:t>
            </a:r>
            <a:br>
              <a:rPr sz="3200"/>
            </a:br>
            <a:r>
              <a:rPr sz="240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167949" y="7656079"/>
            <a:ext cx="157028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EEG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789285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2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251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1206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4631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1368</Words>
  <Application>Microsoft Macintosh PowerPoint</Application>
  <PresentationFormat>A3-Papier (297 x 420 mm)</PresentationFormat>
  <Paragraphs>172</Paragraphs>
  <Slides>19</Slides>
  <Notes>8</Notes>
  <HiddenSlides>0</HiddenSlides>
  <MMClips>17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Charter Roman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Notes On ICA Assumptions</vt:lpstr>
      <vt:lpstr>Independent Component Analysis A generic Algorithm description</vt:lpstr>
      <vt:lpstr>Independent Component Analysis Example Concept PowerICA</vt:lpstr>
      <vt:lpstr>ICA Signal Reconstruction From Mixed Example Signals to Deconstructed Signals</vt:lpstr>
      <vt:lpstr>Independent Component Analysis Notes on peculiarities of ICA</vt:lpstr>
      <vt:lpstr>Notes On ICA Back – Up Slide I: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1240</cp:revision>
  <cp:lastPrinted>2021-02-13T22:05:07Z</cp:lastPrinted>
  <dcterms:created xsi:type="dcterms:W3CDTF">2021-02-13T22:05:07Z</dcterms:created>
  <dcterms:modified xsi:type="dcterms:W3CDTF">2021-02-16T22:06:12Z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1031-3.1.1.5096</vt:lpwstr>
  </property>
</Properties>
</file>